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ceb401236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ceb401236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eb40123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eb40123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eb40123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eb40123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cef13ef3a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cef13ef3a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ef13ef3a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ef13ef3a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ef13ef3a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ef13ef3a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ef13ef3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ef13ef3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cf63c91a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cf63c91a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ef13ef3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ef13ef3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ef13ef3a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ef13ef3a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ceb401236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ceb401236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ceb40123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ceb40123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eb401236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eb401236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ceb40123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ceb40123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eb401236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eb401236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ceb40123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ceb40123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eb40123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eb40123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cf63c91a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cf63c91a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eb401236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eb4012368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4.png"/><Relationship Id="rId7" Type="http://schemas.openxmlformats.org/officeDocument/2006/relationships/image" Target="../media/image46.png"/><Relationship Id="rId8"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pace.bilibili.com/21630984" TargetMode="External"/><Relationship Id="rId4" Type="http://schemas.openxmlformats.org/officeDocument/2006/relationships/hyperlink" Target="https://www.youtube.com/c/%E5%8F%A4%E5%9F%8E%E7%AE%97%E6%B3%95" TargetMode="External"/><Relationship Id="rId5" Type="http://schemas.openxmlformats.org/officeDocument/2006/relationships/image" Target="../media/image52.png"/><Relationship Id="rId6"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jianshu.com/p/73d56c3d228c" TargetMode="External"/><Relationship Id="rId4" Type="http://schemas.openxmlformats.org/officeDocument/2006/relationships/hyperlink" Target="https://zhuanlan.zhihu.com/p/5244020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gif"/><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7.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66600"/>
            <a:ext cx="8520600" cy="1175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5500"/>
              <a:t>基础数据结构(五) -- 链表(上)</a:t>
            </a:r>
            <a:endParaRPr b="1" sz="5500"/>
          </a:p>
          <a:p>
            <a:pPr indent="0" lvl="0" marL="0" rtl="0" algn="ctr">
              <a:spcBef>
                <a:spcPts val="0"/>
              </a:spcBef>
              <a:spcAft>
                <a:spcPts val="0"/>
              </a:spcAft>
              <a:buNone/>
            </a:pPr>
            <a:r>
              <a:rPr b="1" lang="en" sz="5500"/>
              <a:t>反转 + 合并 + 找环</a:t>
            </a:r>
            <a:endParaRPr b="1" sz="5500"/>
          </a:p>
        </p:txBody>
      </p:sp>
      <p:sp>
        <p:nvSpPr>
          <p:cNvPr id="55" name="Google Shape;55;p13"/>
          <p:cNvSpPr txBox="1"/>
          <p:nvPr/>
        </p:nvSpPr>
        <p:spPr>
          <a:xfrm>
            <a:off x="2191675" y="1828225"/>
            <a:ext cx="51780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accent2"/>
                </a:solidFill>
                <a:highlight>
                  <a:srgbClr val="FFFFFF"/>
                </a:highlight>
              </a:rPr>
              <a:t>206. Reverse Linked List</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92. Reverse Linked List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25. Reverse Nodes in k-Group</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 Add Two Numbers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445. Add Two Numbers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21. Merge Two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  23. Merge k Sorted Lists</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141. Linked List Cycle</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142. Linked List Cycle II</a:t>
            </a:r>
            <a:endParaRPr sz="1900">
              <a:solidFill>
                <a:schemeClr val="accent2"/>
              </a:solidFill>
              <a:highlight>
                <a:srgbClr val="FFFFFF"/>
              </a:highlight>
            </a:endParaRPr>
          </a:p>
          <a:p>
            <a:pPr indent="0" lvl="0" marL="0" rtl="0" algn="l">
              <a:spcBef>
                <a:spcPts val="0"/>
              </a:spcBef>
              <a:spcAft>
                <a:spcPts val="0"/>
              </a:spcAft>
              <a:buNone/>
            </a:pPr>
            <a:r>
              <a:rPr lang="en" sz="1900">
                <a:solidFill>
                  <a:schemeClr val="accent2"/>
                </a:solidFill>
                <a:highlight>
                  <a:srgbClr val="FFFFFF"/>
                </a:highlight>
              </a:rPr>
              <a:t>287. Find the Duplicate Number</a:t>
            </a:r>
            <a:endParaRPr sz="1900">
              <a:solidFill>
                <a:schemeClr val="accent2"/>
              </a:solidFill>
              <a:highlight>
                <a:srgbClr val="FFFFFF"/>
              </a:highlight>
            </a:endParaRPr>
          </a:p>
        </p:txBody>
      </p:sp>
      <p:sp>
        <p:nvSpPr>
          <p:cNvPr id="56" name="Google Shape;56;p13"/>
          <p:cNvSpPr txBox="1"/>
          <p:nvPr/>
        </p:nvSpPr>
        <p:spPr>
          <a:xfrm>
            <a:off x="6792175" y="4422825"/>
            <a:ext cx="194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你们的好朋友Eddie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2"/>
          <p:cNvPicPr preferRelativeResize="0"/>
          <p:nvPr/>
        </p:nvPicPr>
        <p:blipFill>
          <a:blip r:embed="rId3">
            <a:alphaModFix/>
          </a:blip>
          <a:stretch>
            <a:fillRect/>
          </a:stretch>
        </p:blipFill>
        <p:spPr>
          <a:xfrm>
            <a:off x="3468650" y="0"/>
            <a:ext cx="5675339" cy="4838701"/>
          </a:xfrm>
          <a:prstGeom prst="rect">
            <a:avLst/>
          </a:prstGeom>
          <a:noFill/>
          <a:ln>
            <a:noFill/>
          </a:ln>
        </p:spPr>
      </p:pic>
      <p:sp>
        <p:nvSpPr>
          <p:cNvPr id="137" name="Google Shape;137;p22"/>
          <p:cNvSpPr txBox="1"/>
          <p:nvPr/>
        </p:nvSpPr>
        <p:spPr>
          <a:xfrm>
            <a:off x="278650" y="959800"/>
            <a:ext cx="2931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同样也可以讲iterative改写成recursive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当二者都到尾部，就看看是否有进位丢过来</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如果其中一个不为空，就加上那部分的数字</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3"/>
          <p:cNvPicPr preferRelativeResize="0"/>
          <p:nvPr/>
        </p:nvPicPr>
        <p:blipFill>
          <a:blip r:embed="rId3">
            <a:alphaModFix/>
          </a:blip>
          <a:stretch>
            <a:fillRect/>
          </a:stretch>
        </p:blipFill>
        <p:spPr>
          <a:xfrm>
            <a:off x="0" y="0"/>
            <a:ext cx="3838525" cy="4365601"/>
          </a:xfrm>
          <a:prstGeom prst="rect">
            <a:avLst/>
          </a:prstGeom>
          <a:noFill/>
          <a:ln>
            <a:noFill/>
          </a:ln>
        </p:spPr>
      </p:pic>
      <p:sp>
        <p:nvSpPr>
          <p:cNvPr id="143" name="Google Shape;143;p23"/>
          <p:cNvSpPr txBox="1"/>
          <p:nvPr/>
        </p:nvSpPr>
        <p:spPr>
          <a:xfrm>
            <a:off x="412825" y="4406875"/>
            <a:ext cx="267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rPr>
              <a:t>进位符往前丢</a:t>
            </a:r>
            <a:endParaRPr b="1" sz="2000">
              <a:solidFill>
                <a:srgbClr val="FF0000"/>
              </a:solidFill>
            </a:endParaRPr>
          </a:p>
        </p:txBody>
      </p:sp>
      <p:pic>
        <p:nvPicPr>
          <p:cNvPr id="144" name="Google Shape;144;p23"/>
          <p:cNvPicPr preferRelativeResize="0"/>
          <p:nvPr/>
        </p:nvPicPr>
        <p:blipFill>
          <a:blip r:embed="rId4">
            <a:alphaModFix/>
          </a:blip>
          <a:stretch>
            <a:fillRect/>
          </a:stretch>
        </p:blipFill>
        <p:spPr>
          <a:xfrm>
            <a:off x="5595800" y="2"/>
            <a:ext cx="3548200" cy="1491850"/>
          </a:xfrm>
          <a:prstGeom prst="rect">
            <a:avLst/>
          </a:prstGeom>
          <a:noFill/>
          <a:ln>
            <a:noFill/>
          </a:ln>
        </p:spPr>
      </p:pic>
      <p:sp>
        <p:nvSpPr>
          <p:cNvPr id="145" name="Google Shape;145;p23"/>
          <p:cNvSpPr txBox="1"/>
          <p:nvPr/>
        </p:nvSpPr>
        <p:spPr>
          <a:xfrm>
            <a:off x="3896663" y="387150"/>
            <a:ext cx="1641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方法一，反转链表之后用2的解法，完全一致</a:t>
            </a:r>
            <a:endParaRPr/>
          </a:p>
        </p:txBody>
      </p:sp>
      <p:pic>
        <p:nvPicPr>
          <p:cNvPr id="146" name="Google Shape;146;p23"/>
          <p:cNvPicPr preferRelativeResize="0"/>
          <p:nvPr/>
        </p:nvPicPr>
        <p:blipFill>
          <a:blip r:embed="rId5">
            <a:alphaModFix/>
          </a:blip>
          <a:stretch>
            <a:fillRect/>
          </a:stretch>
        </p:blipFill>
        <p:spPr>
          <a:xfrm>
            <a:off x="4526075" y="1579575"/>
            <a:ext cx="4617925" cy="3563925"/>
          </a:xfrm>
          <a:prstGeom prst="rect">
            <a:avLst/>
          </a:prstGeom>
          <a:noFill/>
          <a:ln>
            <a:noFill/>
          </a:ln>
        </p:spPr>
      </p:pic>
      <p:sp>
        <p:nvSpPr>
          <p:cNvPr id="147" name="Google Shape;147;p23"/>
          <p:cNvSpPr txBox="1"/>
          <p:nvPr/>
        </p:nvSpPr>
        <p:spPr>
          <a:xfrm>
            <a:off x="2942075" y="3099925"/>
            <a:ext cx="15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方法二，使用stack的性质反转</a:t>
            </a:r>
            <a:endParaRPr/>
          </a:p>
        </p:txBody>
      </p:sp>
      <p:sp>
        <p:nvSpPr>
          <p:cNvPr id="148" name="Google Shape;148;p23"/>
          <p:cNvSpPr txBox="1"/>
          <p:nvPr/>
        </p:nvSpPr>
        <p:spPr>
          <a:xfrm>
            <a:off x="6575000" y="4324100"/>
            <a:ext cx="249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注意这里新数字是加到了前面</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0" y="3459725"/>
            <a:ext cx="3030824" cy="1683774"/>
          </a:xfrm>
          <a:prstGeom prst="rect">
            <a:avLst/>
          </a:prstGeom>
          <a:noFill/>
          <a:ln>
            <a:noFill/>
          </a:ln>
        </p:spPr>
      </p:pic>
      <p:pic>
        <p:nvPicPr>
          <p:cNvPr id="154" name="Google Shape;154;p24"/>
          <p:cNvPicPr preferRelativeResize="0"/>
          <p:nvPr/>
        </p:nvPicPr>
        <p:blipFill>
          <a:blip r:embed="rId4">
            <a:alphaModFix/>
          </a:blip>
          <a:stretch>
            <a:fillRect/>
          </a:stretch>
        </p:blipFill>
        <p:spPr>
          <a:xfrm>
            <a:off x="0" y="0"/>
            <a:ext cx="2665525" cy="3685775"/>
          </a:xfrm>
          <a:prstGeom prst="rect">
            <a:avLst/>
          </a:prstGeom>
          <a:noFill/>
          <a:ln>
            <a:noFill/>
          </a:ln>
        </p:spPr>
      </p:pic>
      <p:pic>
        <p:nvPicPr>
          <p:cNvPr id="155" name="Google Shape;155;p24"/>
          <p:cNvPicPr preferRelativeResize="0"/>
          <p:nvPr/>
        </p:nvPicPr>
        <p:blipFill>
          <a:blip r:embed="rId5">
            <a:alphaModFix/>
          </a:blip>
          <a:stretch>
            <a:fillRect/>
          </a:stretch>
        </p:blipFill>
        <p:spPr>
          <a:xfrm>
            <a:off x="3858219" y="0"/>
            <a:ext cx="5285781" cy="5143499"/>
          </a:xfrm>
          <a:prstGeom prst="rect">
            <a:avLst/>
          </a:prstGeom>
          <a:noFill/>
          <a:ln>
            <a:noFill/>
          </a:ln>
        </p:spPr>
      </p:pic>
      <p:sp>
        <p:nvSpPr>
          <p:cNvPr id="156" name="Google Shape;156;p24"/>
          <p:cNvSpPr txBox="1"/>
          <p:nvPr/>
        </p:nvSpPr>
        <p:spPr>
          <a:xfrm>
            <a:off x="2250900" y="1500600"/>
            <a:ext cx="1607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模板基础题</a:t>
            </a:r>
            <a:endParaRPr/>
          </a:p>
          <a:p>
            <a:pPr indent="0" lvl="0" marL="0" rtl="0" algn="l">
              <a:spcBef>
                <a:spcPts val="0"/>
              </a:spcBef>
              <a:spcAft>
                <a:spcPts val="0"/>
              </a:spcAft>
              <a:buNone/>
            </a:pPr>
            <a:r>
              <a:rPr lang="en"/>
              <a:t>作为很多题目的helper method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5232375" y="1887522"/>
            <a:ext cx="3911625" cy="3255978"/>
          </a:xfrm>
          <a:prstGeom prst="rect">
            <a:avLst/>
          </a:prstGeom>
          <a:noFill/>
          <a:ln>
            <a:noFill/>
          </a:ln>
        </p:spPr>
      </p:pic>
      <p:pic>
        <p:nvPicPr>
          <p:cNvPr id="162" name="Google Shape;162;p25"/>
          <p:cNvPicPr preferRelativeResize="0"/>
          <p:nvPr/>
        </p:nvPicPr>
        <p:blipFill>
          <a:blip r:embed="rId4">
            <a:alphaModFix/>
          </a:blip>
          <a:stretch>
            <a:fillRect/>
          </a:stretch>
        </p:blipFill>
        <p:spPr>
          <a:xfrm>
            <a:off x="0" y="3056400"/>
            <a:ext cx="2645800" cy="2087100"/>
          </a:xfrm>
          <a:prstGeom prst="rect">
            <a:avLst/>
          </a:prstGeom>
          <a:noFill/>
          <a:ln>
            <a:noFill/>
          </a:ln>
        </p:spPr>
      </p:pic>
      <p:pic>
        <p:nvPicPr>
          <p:cNvPr id="163" name="Google Shape;163;p25"/>
          <p:cNvPicPr preferRelativeResize="0"/>
          <p:nvPr/>
        </p:nvPicPr>
        <p:blipFill>
          <a:blip r:embed="rId5">
            <a:alphaModFix/>
          </a:blip>
          <a:stretch>
            <a:fillRect/>
          </a:stretch>
        </p:blipFill>
        <p:spPr>
          <a:xfrm>
            <a:off x="0" y="0"/>
            <a:ext cx="3018356" cy="2838350"/>
          </a:xfrm>
          <a:prstGeom prst="rect">
            <a:avLst/>
          </a:prstGeom>
          <a:noFill/>
          <a:ln>
            <a:noFill/>
          </a:ln>
        </p:spPr>
      </p:pic>
      <p:pic>
        <p:nvPicPr>
          <p:cNvPr id="164" name="Google Shape;164;p25"/>
          <p:cNvPicPr preferRelativeResize="0"/>
          <p:nvPr/>
        </p:nvPicPr>
        <p:blipFill>
          <a:blip r:embed="rId6">
            <a:alphaModFix/>
          </a:blip>
          <a:stretch>
            <a:fillRect/>
          </a:stretch>
        </p:blipFill>
        <p:spPr>
          <a:xfrm>
            <a:off x="3105475" y="0"/>
            <a:ext cx="6038525" cy="1905700"/>
          </a:xfrm>
          <a:prstGeom prst="rect">
            <a:avLst/>
          </a:prstGeom>
          <a:noFill/>
          <a:ln>
            <a:noFill/>
          </a:ln>
        </p:spPr>
      </p:pic>
      <p:pic>
        <p:nvPicPr>
          <p:cNvPr id="165" name="Google Shape;165;p25"/>
          <p:cNvPicPr preferRelativeResize="0"/>
          <p:nvPr/>
        </p:nvPicPr>
        <p:blipFill>
          <a:blip r:embed="rId7">
            <a:alphaModFix/>
          </a:blip>
          <a:stretch>
            <a:fillRect/>
          </a:stretch>
        </p:blipFill>
        <p:spPr>
          <a:xfrm>
            <a:off x="1792975" y="1905700"/>
            <a:ext cx="3439400" cy="1232125"/>
          </a:xfrm>
          <a:prstGeom prst="rect">
            <a:avLst/>
          </a:prstGeom>
          <a:noFill/>
          <a:ln>
            <a:noFill/>
          </a:ln>
        </p:spPr>
      </p:pic>
      <p:sp>
        <p:nvSpPr>
          <p:cNvPr id="166" name="Google Shape;166;p25"/>
          <p:cNvSpPr txBox="1"/>
          <p:nvPr/>
        </p:nvSpPr>
        <p:spPr>
          <a:xfrm>
            <a:off x="2729638" y="2947800"/>
            <a:ext cx="2418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方法一：pq</a:t>
            </a:r>
            <a:endParaRPr/>
          </a:p>
          <a:p>
            <a:pPr indent="0" lvl="0" marL="0" rtl="0" algn="l">
              <a:spcBef>
                <a:spcPts val="0"/>
              </a:spcBef>
              <a:spcAft>
                <a:spcPts val="0"/>
              </a:spcAft>
              <a:buClr>
                <a:schemeClr val="dk1"/>
              </a:buClr>
              <a:buSzPts val="1100"/>
              <a:buFont typeface="Arial"/>
              <a:buNone/>
            </a:pPr>
            <a:r>
              <a:rPr lang="en">
                <a:solidFill>
                  <a:schemeClr val="dk1"/>
                </a:solidFill>
              </a:rPr>
              <a:t>T(n) = O(nlogn)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方法二：divide and conquer </a:t>
            </a:r>
            <a:endParaRPr/>
          </a:p>
          <a:p>
            <a:pPr indent="0" lvl="0" marL="0" rtl="0" algn="l">
              <a:spcBef>
                <a:spcPts val="0"/>
              </a:spcBef>
              <a:spcAft>
                <a:spcPts val="0"/>
              </a:spcAft>
              <a:buClr>
                <a:schemeClr val="dk1"/>
              </a:buClr>
              <a:buSzPts val="1100"/>
              <a:buFont typeface="Arial"/>
              <a:buNone/>
            </a:pPr>
            <a:r>
              <a:rPr lang="en">
                <a:solidFill>
                  <a:schemeClr val="dk1"/>
                </a:solidFill>
              </a:rPr>
              <a:t>T(n) = O(nlogk)</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k是lists数量，</a:t>
            </a:r>
            <a:r>
              <a:rPr lang="en">
                <a:solidFill>
                  <a:schemeClr val="dk1"/>
                </a:solidFill>
              </a:rPr>
              <a:t>使用了前一道题目作为helper method</a:t>
            </a:r>
            <a:endParaRPr/>
          </a:p>
        </p:txBody>
      </p:sp>
      <p:sp>
        <p:nvSpPr>
          <p:cNvPr id="167" name="Google Shape;167;p25"/>
          <p:cNvSpPr txBox="1"/>
          <p:nvPr/>
        </p:nvSpPr>
        <p:spPr>
          <a:xfrm>
            <a:off x="7019250" y="651575"/>
            <a:ext cx="17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T(n) = O(nlogn)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6"/>
          <p:cNvPicPr preferRelativeResize="0"/>
          <p:nvPr/>
        </p:nvPicPr>
        <p:blipFill rotWithShape="1">
          <a:blip r:embed="rId3">
            <a:alphaModFix/>
          </a:blip>
          <a:srcRect b="0" l="21954" r="0" t="0"/>
          <a:stretch/>
        </p:blipFill>
        <p:spPr>
          <a:xfrm>
            <a:off x="3297375" y="0"/>
            <a:ext cx="2036075" cy="5143500"/>
          </a:xfrm>
          <a:prstGeom prst="rect">
            <a:avLst/>
          </a:prstGeom>
          <a:noFill/>
          <a:ln>
            <a:noFill/>
          </a:ln>
        </p:spPr>
      </p:pic>
      <p:pic>
        <p:nvPicPr>
          <p:cNvPr id="173" name="Google Shape;173;p26"/>
          <p:cNvPicPr preferRelativeResize="0"/>
          <p:nvPr/>
        </p:nvPicPr>
        <p:blipFill>
          <a:blip r:embed="rId4">
            <a:alphaModFix/>
          </a:blip>
          <a:stretch>
            <a:fillRect/>
          </a:stretch>
        </p:blipFill>
        <p:spPr>
          <a:xfrm>
            <a:off x="0" y="0"/>
            <a:ext cx="3409224" cy="3889701"/>
          </a:xfrm>
          <a:prstGeom prst="rect">
            <a:avLst/>
          </a:prstGeom>
          <a:noFill/>
          <a:ln>
            <a:noFill/>
          </a:ln>
        </p:spPr>
      </p:pic>
      <p:pic>
        <p:nvPicPr>
          <p:cNvPr id="174" name="Google Shape;174;p26"/>
          <p:cNvPicPr preferRelativeResize="0"/>
          <p:nvPr/>
        </p:nvPicPr>
        <p:blipFill>
          <a:blip r:embed="rId5">
            <a:alphaModFix/>
          </a:blip>
          <a:stretch>
            <a:fillRect/>
          </a:stretch>
        </p:blipFill>
        <p:spPr>
          <a:xfrm>
            <a:off x="5257187" y="1846150"/>
            <a:ext cx="3886826" cy="1638800"/>
          </a:xfrm>
          <a:prstGeom prst="rect">
            <a:avLst/>
          </a:prstGeom>
          <a:noFill/>
          <a:ln>
            <a:noFill/>
          </a:ln>
        </p:spPr>
      </p:pic>
      <p:sp>
        <p:nvSpPr>
          <p:cNvPr id="175" name="Google Shape;175;p26"/>
          <p:cNvSpPr txBox="1"/>
          <p:nvPr/>
        </p:nvSpPr>
        <p:spPr>
          <a:xfrm>
            <a:off x="5423538" y="888525"/>
            <a:ext cx="355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快</a:t>
            </a:r>
            <a:r>
              <a:rPr lang="en"/>
              <a:t>指针为慢指针速度的2倍(此题只要大于慢指针，之后题目有速度要求) 那么如果有环，快指针一定会套圈慢指针</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a:blip r:embed="rId3">
            <a:alphaModFix/>
          </a:blip>
          <a:stretch>
            <a:fillRect/>
          </a:stretch>
        </p:blipFill>
        <p:spPr>
          <a:xfrm>
            <a:off x="5281755" y="0"/>
            <a:ext cx="3862251" cy="2167600"/>
          </a:xfrm>
          <a:prstGeom prst="rect">
            <a:avLst/>
          </a:prstGeom>
          <a:noFill/>
          <a:ln>
            <a:noFill/>
          </a:ln>
        </p:spPr>
      </p:pic>
      <p:pic>
        <p:nvPicPr>
          <p:cNvPr id="181" name="Google Shape;181;p27"/>
          <p:cNvPicPr preferRelativeResize="0"/>
          <p:nvPr/>
        </p:nvPicPr>
        <p:blipFill>
          <a:blip r:embed="rId4">
            <a:alphaModFix/>
          </a:blip>
          <a:stretch>
            <a:fillRect/>
          </a:stretch>
        </p:blipFill>
        <p:spPr>
          <a:xfrm>
            <a:off x="0" y="0"/>
            <a:ext cx="3648800" cy="5143500"/>
          </a:xfrm>
          <a:prstGeom prst="rect">
            <a:avLst/>
          </a:prstGeom>
          <a:noFill/>
          <a:ln>
            <a:noFill/>
          </a:ln>
        </p:spPr>
      </p:pic>
      <p:pic>
        <p:nvPicPr>
          <p:cNvPr id="182" name="Google Shape;182;p27"/>
          <p:cNvPicPr preferRelativeResize="0"/>
          <p:nvPr/>
        </p:nvPicPr>
        <p:blipFill>
          <a:blip r:embed="rId5">
            <a:alphaModFix/>
          </a:blip>
          <a:stretch>
            <a:fillRect/>
          </a:stretch>
        </p:blipFill>
        <p:spPr>
          <a:xfrm>
            <a:off x="5281750" y="2167993"/>
            <a:ext cx="3862251" cy="2975508"/>
          </a:xfrm>
          <a:prstGeom prst="rect">
            <a:avLst/>
          </a:prstGeom>
          <a:noFill/>
          <a:ln>
            <a:noFill/>
          </a:ln>
        </p:spPr>
      </p:pic>
      <p:sp>
        <p:nvSpPr>
          <p:cNvPr id="183" name="Google Shape;183;p27"/>
          <p:cNvSpPr txBox="1"/>
          <p:nvPr/>
        </p:nvSpPr>
        <p:spPr>
          <a:xfrm>
            <a:off x="3514600" y="425075"/>
            <a:ext cx="30210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交汇点为P</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快指针跑了a+(b+c)+b = 2b + a + c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慢指针跑了a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快指针距离 = 2 * 慢指针距离</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 * (a + b)</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2b + a + c = 2b + 2a</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a + c = 2a              </a:t>
            </a:r>
            <a:endParaRPr sz="1550">
              <a:solidFill>
                <a:srgbClr val="424242"/>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en" sz="1550">
                <a:solidFill>
                  <a:srgbClr val="424242"/>
                </a:solidFill>
                <a:highlight>
                  <a:srgbClr val="FFFFFF"/>
                </a:highlight>
                <a:latin typeface="Microsoft Yahei"/>
                <a:ea typeface="Microsoft Yahei"/>
                <a:cs typeface="Microsoft Yahei"/>
                <a:sym typeface="Microsoft Yahei"/>
              </a:rPr>
              <a:t>              c = a</a:t>
            </a:r>
            <a:endParaRPr sz="1550">
              <a:solidFill>
                <a:srgbClr val="424242"/>
              </a:solidFill>
              <a:highlight>
                <a:srgbClr val="FFFFFF"/>
              </a:highlight>
              <a:latin typeface="Microsoft Yahei"/>
              <a:ea typeface="Microsoft Yahei"/>
              <a:cs typeface="Microsoft Yahei"/>
              <a:sym typeface="Microsoft Yahei"/>
            </a:endParaRPr>
          </a:p>
        </p:txBody>
      </p:sp>
      <p:sp>
        <p:nvSpPr>
          <p:cNvPr id="184" name="Google Shape;184;p27"/>
          <p:cNvSpPr/>
          <p:nvPr/>
        </p:nvSpPr>
        <p:spPr>
          <a:xfrm rot="9332802">
            <a:off x="8270047" y="762002"/>
            <a:ext cx="760959" cy="424512"/>
          </a:xfrm>
          <a:prstGeom prst="rightArrow">
            <a:avLst>
              <a:gd fmla="val 30236"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txBox="1"/>
          <p:nvPr/>
        </p:nvSpPr>
        <p:spPr>
          <a:xfrm>
            <a:off x="7957150" y="924750"/>
            <a:ext cx="40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3">
            <a:alphaModFix/>
          </a:blip>
          <a:stretch>
            <a:fillRect/>
          </a:stretch>
        </p:blipFill>
        <p:spPr>
          <a:xfrm>
            <a:off x="5548051" y="2073350"/>
            <a:ext cx="3595949" cy="2358425"/>
          </a:xfrm>
          <a:prstGeom prst="rect">
            <a:avLst/>
          </a:prstGeom>
          <a:noFill/>
          <a:ln>
            <a:noFill/>
          </a:ln>
        </p:spPr>
      </p:pic>
      <p:pic>
        <p:nvPicPr>
          <p:cNvPr id="191" name="Google Shape;191;p28"/>
          <p:cNvPicPr preferRelativeResize="0"/>
          <p:nvPr/>
        </p:nvPicPr>
        <p:blipFill>
          <a:blip r:embed="rId4">
            <a:alphaModFix/>
          </a:blip>
          <a:stretch>
            <a:fillRect/>
          </a:stretch>
        </p:blipFill>
        <p:spPr>
          <a:xfrm>
            <a:off x="0" y="0"/>
            <a:ext cx="3170502" cy="4099474"/>
          </a:xfrm>
          <a:prstGeom prst="rect">
            <a:avLst/>
          </a:prstGeom>
          <a:noFill/>
          <a:ln>
            <a:noFill/>
          </a:ln>
        </p:spPr>
      </p:pic>
      <p:pic>
        <p:nvPicPr>
          <p:cNvPr id="192" name="Google Shape;192;p28"/>
          <p:cNvPicPr preferRelativeResize="0"/>
          <p:nvPr/>
        </p:nvPicPr>
        <p:blipFill>
          <a:blip r:embed="rId5">
            <a:alphaModFix/>
          </a:blip>
          <a:stretch>
            <a:fillRect/>
          </a:stretch>
        </p:blipFill>
        <p:spPr>
          <a:xfrm>
            <a:off x="0" y="4099486"/>
            <a:ext cx="4500025" cy="1044014"/>
          </a:xfrm>
          <a:prstGeom prst="rect">
            <a:avLst/>
          </a:prstGeom>
          <a:noFill/>
          <a:ln>
            <a:noFill/>
          </a:ln>
        </p:spPr>
      </p:pic>
      <p:pic>
        <p:nvPicPr>
          <p:cNvPr id="193" name="Google Shape;193;p28"/>
          <p:cNvPicPr preferRelativeResize="0"/>
          <p:nvPr/>
        </p:nvPicPr>
        <p:blipFill>
          <a:blip r:embed="rId6">
            <a:alphaModFix/>
          </a:blip>
          <a:stretch>
            <a:fillRect/>
          </a:stretch>
        </p:blipFill>
        <p:spPr>
          <a:xfrm>
            <a:off x="1900875" y="1289438"/>
            <a:ext cx="3758201" cy="885925"/>
          </a:xfrm>
          <a:prstGeom prst="rect">
            <a:avLst/>
          </a:prstGeom>
          <a:noFill/>
          <a:ln>
            <a:noFill/>
          </a:ln>
        </p:spPr>
      </p:pic>
      <p:pic>
        <p:nvPicPr>
          <p:cNvPr id="194" name="Google Shape;194;p28"/>
          <p:cNvPicPr preferRelativeResize="0"/>
          <p:nvPr/>
        </p:nvPicPr>
        <p:blipFill>
          <a:blip r:embed="rId7">
            <a:alphaModFix/>
          </a:blip>
          <a:stretch>
            <a:fillRect/>
          </a:stretch>
        </p:blipFill>
        <p:spPr>
          <a:xfrm>
            <a:off x="5453000" y="1129065"/>
            <a:ext cx="3028422" cy="885925"/>
          </a:xfrm>
          <a:prstGeom prst="rect">
            <a:avLst/>
          </a:prstGeom>
          <a:noFill/>
          <a:ln>
            <a:noFill/>
          </a:ln>
        </p:spPr>
      </p:pic>
      <p:sp>
        <p:nvSpPr>
          <p:cNvPr id="195" name="Google Shape;195;p28"/>
          <p:cNvSpPr txBox="1"/>
          <p:nvPr/>
        </p:nvSpPr>
        <p:spPr>
          <a:xfrm>
            <a:off x="3260100" y="1886675"/>
            <a:ext cx="210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时间O(nlogn)</a:t>
            </a:r>
            <a:endParaRPr/>
          </a:p>
          <a:p>
            <a:pPr indent="0" lvl="0" marL="0" rtl="0" algn="l">
              <a:spcBef>
                <a:spcPts val="0"/>
              </a:spcBef>
              <a:spcAft>
                <a:spcPts val="0"/>
              </a:spcAft>
              <a:buNone/>
            </a:pPr>
            <a:r>
              <a:rPr lang="en"/>
              <a:t>空间O(1) mutate原数组</a:t>
            </a:r>
            <a:endParaRPr/>
          </a:p>
        </p:txBody>
      </p:sp>
      <p:sp>
        <p:nvSpPr>
          <p:cNvPr id="196" name="Google Shape;196;p28"/>
          <p:cNvSpPr txBox="1"/>
          <p:nvPr/>
        </p:nvSpPr>
        <p:spPr>
          <a:xfrm>
            <a:off x="8327875" y="1198600"/>
            <a:ext cx="919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endParaRPr/>
          </a:p>
          <a:p>
            <a:pPr indent="0" lvl="0" marL="0" rtl="0" algn="l">
              <a:spcBef>
                <a:spcPts val="0"/>
              </a:spcBef>
              <a:spcAft>
                <a:spcPts val="0"/>
              </a:spcAft>
              <a:buNone/>
            </a:pPr>
            <a:r>
              <a:rPr lang="en"/>
              <a:t>空间O(n)</a:t>
            </a:r>
            <a:endParaRPr/>
          </a:p>
        </p:txBody>
      </p:sp>
      <p:pic>
        <p:nvPicPr>
          <p:cNvPr id="197" name="Google Shape;197;p28"/>
          <p:cNvPicPr preferRelativeResize="0"/>
          <p:nvPr/>
        </p:nvPicPr>
        <p:blipFill>
          <a:blip r:embed="rId8">
            <a:alphaModFix/>
          </a:blip>
          <a:stretch>
            <a:fillRect/>
          </a:stretch>
        </p:blipFill>
        <p:spPr>
          <a:xfrm>
            <a:off x="5453000" y="0"/>
            <a:ext cx="3268400" cy="1129075"/>
          </a:xfrm>
          <a:prstGeom prst="rect">
            <a:avLst/>
          </a:prstGeom>
          <a:noFill/>
          <a:ln>
            <a:noFill/>
          </a:ln>
        </p:spPr>
      </p:pic>
      <p:sp>
        <p:nvSpPr>
          <p:cNvPr id="198" name="Google Shape;198;p28"/>
          <p:cNvSpPr txBox="1"/>
          <p:nvPr/>
        </p:nvSpPr>
        <p:spPr>
          <a:xfrm>
            <a:off x="7436400" y="574975"/>
            <a:ext cx="205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mutate原</a:t>
            </a:r>
            <a:r>
              <a:rPr lang="en" sz="1200"/>
              <a:t>数组</a:t>
            </a:r>
            <a:endParaRPr sz="1200"/>
          </a:p>
        </p:txBody>
      </p:sp>
      <p:sp>
        <p:nvSpPr>
          <p:cNvPr id="199" name="Google Shape;199;p28"/>
          <p:cNvSpPr txBox="1"/>
          <p:nvPr/>
        </p:nvSpPr>
        <p:spPr>
          <a:xfrm>
            <a:off x="7311175" y="4144525"/>
            <a:ext cx="1707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时间O(n)</a:t>
            </a:r>
            <a:endParaRPr sz="1200"/>
          </a:p>
          <a:p>
            <a:pPr indent="0" lvl="0" marL="0" rtl="0" algn="l">
              <a:spcBef>
                <a:spcPts val="0"/>
              </a:spcBef>
              <a:spcAft>
                <a:spcPts val="0"/>
              </a:spcAft>
              <a:buNone/>
            </a:pPr>
            <a:r>
              <a:rPr lang="en" sz="1200"/>
              <a:t>空间O(1) </a:t>
            </a:r>
            <a:endParaRPr sz="1200"/>
          </a:p>
          <a:p>
            <a:pPr indent="0" lvl="0" marL="0" rtl="0" algn="l">
              <a:spcBef>
                <a:spcPts val="0"/>
              </a:spcBef>
              <a:spcAft>
                <a:spcPts val="0"/>
              </a:spcAft>
              <a:buNone/>
            </a:pPr>
            <a:r>
              <a:rPr lang="en" sz="1200"/>
              <a:t>without </a:t>
            </a:r>
            <a:r>
              <a:rPr lang="en" sz="1200"/>
              <a:t>mutate原数组</a:t>
            </a:r>
            <a:endParaRPr sz="1200"/>
          </a:p>
        </p:txBody>
      </p:sp>
      <p:pic>
        <p:nvPicPr>
          <p:cNvPr id="200" name="Google Shape;200;p28"/>
          <p:cNvPicPr preferRelativeResize="0"/>
          <p:nvPr/>
        </p:nvPicPr>
        <p:blipFill>
          <a:blip r:embed="rId9">
            <a:alphaModFix/>
          </a:blip>
          <a:stretch>
            <a:fillRect/>
          </a:stretch>
        </p:blipFill>
        <p:spPr>
          <a:xfrm>
            <a:off x="1860300" y="2455803"/>
            <a:ext cx="3406926" cy="1483375"/>
          </a:xfrm>
          <a:prstGeom prst="rect">
            <a:avLst/>
          </a:prstGeom>
          <a:noFill/>
          <a:ln>
            <a:noFill/>
          </a:ln>
        </p:spPr>
      </p:pic>
      <p:sp>
        <p:nvSpPr>
          <p:cNvPr id="201" name="Google Shape;201;p28"/>
          <p:cNvSpPr txBox="1"/>
          <p:nvPr/>
        </p:nvSpPr>
        <p:spPr>
          <a:xfrm>
            <a:off x="3170500" y="3483875"/>
            <a:ext cx="244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时间O(n</a:t>
            </a:r>
            <a:r>
              <a:rPr lang="en"/>
              <a:t>logn</a:t>
            </a:r>
            <a:r>
              <a:rPr lang="en"/>
              <a:t>)</a:t>
            </a:r>
            <a:endParaRPr/>
          </a:p>
          <a:p>
            <a:pPr indent="0" lvl="0" marL="0" rtl="0" algn="l">
              <a:spcBef>
                <a:spcPts val="0"/>
              </a:spcBef>
              <a:spcAft>
                <a:spcPts val="0"/>
              </a:spcAft>
              <a:buNone/>
            </a:pPr>
            <a:r>
              <a:rPr lang="en"/>
              <a:t>空间O(1) 不mutate原数组</a:t>
            </a:r>
            <a:endParaRPr/>
          </a:p>
        </p:txBody>
      </p:sp>
      <p:sp>
        <p:nvSpPr>
          <p:cNvPr id="202" name="Google Shape;202;p28"/>
          <p:cNvSpPr txBox="1"/>
          <p:nvPr/>
        </p:nvSpPr>
        <p:spPr>
          <a:xfrm>
            <a:off x="3285750" y="0"/>
            <a:ext cx="2052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0000"/>
                </a:solidFill>
              </a:rPr>
              <a:t>5种</a:t>
            </a:r>
            <a:r>
              <a:rPr b="1" lang="en" sz="1800">
                <a:solidFill>
                  <a:srgbClr val="FF0000"/>
                </a:solidFill>
              </a:rPr>
              <a:t>解法</a:t>
            </a:r>
            <a:endParaRPr b="1" sz="1800">
              <a:solidFill>
                <a:srgbClr val="FF0000"/>
              </a:solidFill>
            </a:endParaRPr>
          </a:p>
          <a:p>
            <a:pPr indent="0" lvl="0" marL="0" rtl="0" algn="l">
              <a:spcBef>
                <a:spcPts val="0"/>
              </a:spcBef>
              <a:spcAft>
                <a:spcPts val="0"/>
              </a:spcAft>
              <a:buNone/>
            </a:pPr>
            <a:r>
              <a:rPr lang="en" sz="1800"/>
              <a:t>时间空间</a:t>
            </a:r>
            <a:endParaRPr sz="1800"/>
          </a:p>
          <a:p>
            <a:pPr indent="0" lvl="0" marL="0" rtl="0" algn="l">
              <a:spcBef>
                <a:spcPts val="0"/>
              </a:spcBef>
              <a:spcAft>
                <a:spcPts val="0"/>
              </a:spcAft>
              <a:buNone/>
            </a:pPr>
            <a:r>
              <a:rPr lang="en" sz="1800"/>
              <a:t>Trade Off</a:t>
            </a:r>
            <a:endParaRPr sz="1800"/>
          </a:p>
          <a:p>
            <a:pPr indent="0" lvl="0" marL="0" rtl="0" algn="l">
              <a:spcBef>
                <a:spcPts val="0"/>
              </a:spcBef>
              <a:spcAft>
                <a:spcPts val="0"/>
              </a:spcAft>
              <a:buNone/>
            </a:pPr>
            <a:r>
              <a:rPr lang="en" sz="1800"/>
              <a:t>最优解</a:t>
            </a:r>
            <a:r>
              <a:rPr b="1" lang="en" sz="1800">
                <a:solidFill>
                  <a:srgbClr val="FF0000"/>
                </a:solidFill>
              </a:rPr>
              <a:t>快慢指针</a:t>
            </a:r>
            <a:endParaRPr b="1" sz="1800">
              <a:solidFill>
                <a:srgbClr val="FF0000"/>
              </a:solidFill>
            </a:endParaRPr>
          </a:p>
        </p:txBody>
      </p:sp>
      <p:sp>
        <p:nvSpPr>
          <p:cNvPr id="203" name="Google Shape;203;p28"/>
          <p:cNvSpPr txBox="1"/>
          <p:nvPr/>
        </p:nvSpPr>
        <p:spPr>
          <a:xfrm>
            <a:off x="1271600" y="3939175"/>
            <a:ext cx="418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如果count &lt; mid</a:t>
            </a:r>
            <a:endParaRPr sz="1000"/>
          </a:p>
          <a:p>
            <a:pPr indent="0" lvl="0" marL="0" rtl="0" algn="l">
              <a:spcBef>
                <a:spcPts val="0"/>
              </a:spcBef>
              <a:spcAft>
                <a:spcPts val="0"/>
              </a:spcAft>
              <a:buNone/>
            </a:pPr>
            <a:r>
              <a:rPr lang="en" sz="1000"/>
              <a:t>证明数较小的数字比预期要少，有更大的数字挤掉了较小的数字</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9"/>
          <p:cNvPicPr preferRelativeResize="0"/>
          <p:nvPr/>
        </p:nvPicPr>
        <p:blipFill>
          <a:blip r:embed="rId3">
            <a:alphaModFix/>
          </a:blip>
          <a:stretch>
            <a:fillRect/>
          </a:stretch>
        </p:blipFill>
        <p:spPr>
          <a:xfrm>
            <a:off x="152400" y="152400"/>
            <a:ext cx="4883526" cy="2518726"/>
          </a:xfrm>
          <a:prstGeom prst="rect">
            <a:avLst/>
          </a:prstGeom>
          <a:noFill/>
          <a:ln>
            <a:noFill/>
          </a:ln>
        </p:spPr>
      </p:pic>
      <p:pic>
        <p:nvPicPr>
          <p:cNvPr id="209" name="Google Shape;209;p29"/>
          <p:cNvPicPr preferRelativeResize="0"/>
          <p:nvPr/>
        </p:nvPicPr>
        <p:blipFill>
          <a:blip r:embed="rId4">
            <a:alphaModFix/>
          </a:blip>
          <a:stretch>
            <a:fillRect/>
          </a:stretch>
        </p:blipFill>
        <p:spPr>
          <a:xfrm>
            <a:off x="0" y="2769000"/>
            <a:ext cx="4674125" cy="2374500"/>
          </a:xfrm>
          <a:prstGeom prst="rect">
            <a:avLst/>
          </a:prstGeom>
          <a:noFill/>
          <a:ln>
            <a:noFill/>
          </a:ln>
        </p:spPr>
      </p:pic>
      <p:sp>
        <p:nvSpPr>
          <p:cNvPr id="210" name="Google Shape;210;p29"/>
          <p:cNvSpPr txBox="1"/>
          <p:nvPr/>
        </p:nvSpPr>
        <p:spPr>
          <a:xfrm>
            <a:off x="5515100" y="420450"/>
            <a:ext cx="3344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为什么有环呢？</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因为在index=3, value = 1</a:t>
            </a:r>
            <a:endParaRPr/>
          </a:p>
          <a:p>
            <a:pPr indent="0" lvl="0" marL="0" rtl="0" algn="l">
              <a:spcBef>
                <a:spcPts val="0"/>
              </a:spcBef>
              <a:spcAft>
                <a:spcPts val="0"/>
              </a:spcAft>
              <a:buNone/>
            </a:pPr>
            <a:r>
              <a:rPr lang="en"/>
              <a:t>和index = 5, value = 1, 这两个node的下一位都是1，这样两个箭头指向了同一个元素，而其中一个也是从1过来的，1被重复visit了</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188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pic>
        <p:nvPicPr>
          <p:cNvPr id="216" name="Google Shape;216;p30"/>
          <p:cNvPicPr preferRelativeResize="0"/>
          <p:nvPr/>
        </p:nvPicPr>
        <p:blipFill>
          <a:blip r:embed="rId3">
            <a:alphaModFix/>
          </a:blip>
          <a:stretch>
            <a:fillRect/>
          </a:stretch>
        </p:blipFill>
        <p:spPr>
          <a:xfrm>
            <a:off x="152400" y="3175300"/>
            <a:ext cx="4588950" cy="1968200"/>
          </a:xfrm>
          <a:prstGeom prst="rect">
            <a:avLst/>
          </a:prstGeom>
          <a:noFill/>
          <a:ln>
            <a:noFill/>
          </a:ln>
        </p:spPr>
      </p:pic>
      <p:pic>
        <p:nvPicPr>
          <p:cNvPr id="217" name="Google Shape;217;p30"/>
          <p:cNvPicPr preferRelativeResize="0"/>
          <p:nvPr/>
        </p:nvPicPr>
        <p:blipFill rotWithShape="1">
          <a:blip r:embed="rId4">
            <a:alphaModFix/>
          </a:blip>
          <a:srcRect b="0" l="0" r="0" t="9861"/>
          <a:stretch/>
        </p:blipFill>
        <p:spPr>
          <a:xfrm>
            <a:off x="4872450" y="2468101"/>
            <a:ext cx="3758199" cy="2675400"/>
          </a:xfrm>
          <a:prstGeom prst="rect">
            <a:avLst/>
          </a:prstGeom>
          <a:noFill/>
          <a:ln>
            <a:noFill/>
          </a:ln>
        </p:spPr>
      </p:pic>
      <p:sp>
        <p:nvSpPr>
          <p:cNvPr id="218" name="Google Shape;218;p30"/>
          <p:cNvSpPr txBox="1"/>
          <p:nvPr/>
        </p:nvSpPr>
        <p:spPr>
          <a:xfrm>
            <a:off x="404775" y="740425"/>
            <a:ext cx="7522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LiskedList</a:t>
            </a:r>
            <a:r>
              <a:rPr lang="en"/>
              <a:t>作为最简单的数据结构，leetcode所收录的题目只有43道，hard只有2道。作为用来入门的第一个数据结构十分适合，但是他的难点也在于corner case的互相衔接，很多时候point的链接是十分费时且容易出错的。建议画图举例子来验证自己的代码</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
              <a:t>常用reverse linkedlist的method，recursive or iterative</a:t>
            </a:r>
            <a:endParaRPr/>
          </a:p>
          <a:p>
            <a:pPr indent="-317500" lvl="0" marL="457200" rtl="0" algn="l">
              <a:spcBef>
                <a:spcPts val="0"/>
              </a:spcBef>
              <a:spcAft>
                <a:spcPts val="0"/>
              </a:spcAft>
              <a:buSzPts val="1400"/>
              <a:buAutoNum type="arabicPeriod"/>
            </a:pPr>
            <a:r>
              <a:rPr lang="en"/>
              <a:t>链表找环的基本方式</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type="title"/>
          </p:nvPr>
        </p:nvSpPr>
        <p:spPr>
          <a:xfrm>
            <a:off x="311700" y="148150"/>
            <a:ext cx="1718400" cy="583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通讯页面</a:t>
            </a:r>
            <a:endParaRPr b="1"/>
          </a:p>
        </p:txBody>
      </p:sp>
      <p:sp>
        <p:nvSpPr>
          <p:cNvPr id="224" name="Google Shape;224;p31"/>
          <p:cNvSpPr txBox="1"/>
          <p:nvPr>
            <p:ph idx="1" type="body"/>
          </p:nvPr>
        </p:nvSpPr>
        <p:spPr>
          <a:xfrm>
            <a:off x="311700" y="1081475"/>
            <a:ext cx="8520600" cy="21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Bilibili  </a:t>
            </a:r>
            <a:r>
              <a:rPr lang="en" u="sng">
                <a:solidFill>
                  <a:schemeClr val="hlink"/>
                </a:solidFill>
                <a:hlinkClick r:id="rId3"/>
              </a:rPr>
              <a:t>https://space.bilibili.com/21630984</a:t>
            </a:r>
            <a:endParaRPr/>
          </a:p>
          <a:p>
            <a:pPr indent="0" lvl="0" marL="0" rtl="0" algn="l">
              <a:spcBef>
                <a:spcPts val="1200"/>
              </a:spcBef>
              <a:spcAft>
                <a:spcPts val="0"/>
              </a:spcAft>
              <a:buNone/>
            </a:pPr>
            <a:r>
              <a:rPr lang="en"/>
              <a:t>Youtube 搜索古城算法</a:t>
            </a:r>
            <a:endParaRPr/>
          </a:p>
          <a:p>
            <a:pPr indent="0" lvl="0" marL="0" rtl="0" algn="l">
              <a:spcBef>
                <a:spcPts val="1200"/>
              </a:spcBef>
              <a:spcAft>
                <a:spcPts val="0"/>
              </a:spcAft>
              <a:buNone/>
            </a:pPr>
            <a:r>
              <a:rPr lang="en" u="sng">
                <a:solidFill>
                  <a:schemeClr val="hlink"/>
                </a:solidFill>
                <a:hlinkClick r:id="rId4"/>
              </a:rPr>
              <a:t>https://www.youtube.com/c/古城算法</a:t>
            </a:r>
            <a:r>
              <a:rPr lang="en"/>
              <a:t> </a:t>
            </a:r>
            <a:endParaRPr/>
          </a:p>
          <a:p>
            <a:pPr indent="0" lvl="0" marL="0" rtl="0" algn="l">
              <a:spcBef>
                <a:spcPts val="1200"/>
              </a:spcBef>
              <a:spcAft>
                <a:spcPts val="1200"/>
              </a:spcAft>
              <a:buNone/>
            </a:pPr>
            <a:r>
              <a:rPr lang="en"/>
              <a:t>wechat	回复‘加群’可加群，还有周赛压轴题详解</a:t>
            </a:r>
            <a:endParaRPr/>
          </a:p>
        </p:txBody>
      </p:sp>
      <p:sp>
        <p:nvSpPr>
          <p:cNvPr id="225" name="Google Shape;225;p31"/>
          <p:cNvSpPr txBox="1"/>
          <p:nvPr/>
        </p:nvSpPr>
        <p:spPr>
          <a:xfrm>
            <a:off x="5885350" y="2409575"/>
            <a:ext cx="2865600" cy="11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谢谢大家的支持！请点赞订阅硬币</a:t>
            </a:r>
            <a:endParaRPr/>
          </a:p>
          <a:p>
            <a:pPr indent="0" lvl="0" marL="0" rtl="0" algn="l">
              <a:spcBef>
                <a:spcPts val="0"/>
              </a:spcBef>
              <a:spcAft>
                <a:spcPts val="0"/>
              </a:spcAft>
              <a:buNone/>
            </a:pPr>
            <a:r>
              <a:rPr lang="en"/>
              <a:t>500订阅会出一期dp总结篇</a:t>
            </a:r>
            <a:endParaRPr/>
          </a:p>
        </p:txBody>
      </p:sp>
      <p:sp>
        <p:nvSpPr>
          <p:cNvPr id="226" name="Google Shape;226;p31"/>
          <p:cNvSpPr txBox="1"/>
          <p:nvPr/>
        </p:nvSpPr>
        <p:spPr>
          <a:xfrm>
            <a:off x="5885350" y="3420650"/>
            <a:ext cx="3219600" cy="136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0000"/>
                </a:solidFill>
              </a:rPr>
              <a:t>免费，不要钱，不卖课，不推销，不辅导，公开资料和视频，任何人和你说钱都是骗子！</a:t>
            </a:r>
            <a:endParaRPr b="1" sz="1500">
              <a:solidFill>
                <a:srgbClr val="FF0000"/>
              </a:solidFill>
            </a:endParaRPr>
          </a:p>
        </p:txBody>
      </p:sp>
      <p:pic>
        <p:nvPicPr>
          <p:cNvPr id="227" name="Google Shape;227;p31"/>
          <p:cNvPicPr preferRelativeResize="0"/>
          <p:nvPr/>
        </p:nvPicPr>
        <p:blipFill>
          <a:blip r:embed="rId5">
            <a:alphaModFix/>
          </a:blip>
          <a:stretch>
            <a:fillRect/>
          </a:stretch>
        </p:blipFill>
        <p:spPr>
          <a:xfrm>
            <a:off x="311700" y="3113675"/>
            <a:ext cx="3942681" cy="1674075"/>
          </a:xfrm>
          <a:prstGeom prst="rect">
            <a:avLst/>
          </a:prstGeom>
          <a:noFill/>
          <a:ln>
            <a:noFill/>
          </a:ln>
        </p:spPr>
      </p:pic>
      <p:sp>
        <p:nvSpPr>
          <p:cNvPr id="228" name="Google Shape;228;p31"/>
          <p:cNvSpPr txBox="1"/>
          <p:nvPr/>
        </p:nvSpPr>
        <p:spPr>
          <a:xfrm>
            <a:off x="311738" y="592575"/>
            <a:ext cx="394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区间dp，买卖股票已经做好了ppt还没讲</a:t>
            </a:r>
            <a:endParaRPr/>
          </a:p>
        </p:txBody>
      </p:sp>
      <p:pic>
        <p:nvPicPr>
          <p:cNvPr id="229" name="Google Shape;229;p31"/>
          <p:cNvPicPr preferRelativeResize="0"/>
          <p:nvPr/>
        </p:nvPicPr>
        <p:blipFill>
          <a:blip r:embed="rId6">
            <a:alphaModFix/>
          </a:blip>
          <a:stretch>
            <a:fillRect/>
          </a:stretch>
        </p:blipFill>
        <p:spPr>
          <a:xfrm>
            <a:off x="5798475" y="413025"/>
            <a:ext cx="2865600" cy="123686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1307000" y="2368550"/>
            <a:ext cx="2489125" cy="1293950"/>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什么是链表？如何表示？</a:t>
            </a:r>
            <a:endParaRPr/>
          </a:p>
        </p:txBody>
      </p:sp>
      <p:sp>
        <p:nvSpPr>
          <p:cNvPr id="63" name="Google Shape;63;p14"/>
          <p:cNvSpPr txBox="1"/>
          <p:nvPr/>
        </p:nvSpPr>
        <p:spPr>
          <a:xfrm>
            <a:off x="82575" y="1135250"/>
            <a:ext cx="3488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链表分为单链表，双链表，循环链表(有环)</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链表的核心操作集有 3 种：插入、删除、查找【遍历】</a:t>
            </a:r>
            <a:endParaRPr/>
          </a:p>
          <a:p>
            <a:pPr indent="0" lvl="0" marL="0" rtl="0" algn="l">
              <a:spcBef>
                <a:spcPts val="0"/>
              </a:spcBef>
              <a:spcAft>
                <a:spcPts val="0"/>
              </a:spcAft>
              <a:buNone/>
            </a:pPr>
            <a:r>
              <a:t/>
            </a:r>
            <a:endParaRPr/>
          </a:p>
        </p:txBody>
      </p:sp>
      <p:pic>
        <p:nvPicPr>
          <p:cNvPr id="64" name="Google Shape;64;p14"/>
          <p:cNvPicPr preferRelativeResize="0"/>
          <p:nvPr/>
        </p:nvPicPr>
        <p:blipFill>
          <a:blip r:embed="rId4">
            <a:alphaModFix/>
          </a:blip>
          <a:stretch>
            <a:fillRect/>
          </a:stretch>
        </p:blipFill>
        <p:spPr>
          <a:xfrm>
            <a:off x="3679280" y="1279750"/>
            <a:ext cx="5464726" cy="3863751"/>
          </a:xfrm>
          <a:prstGeom prst="rect">
            <a:avLst/>
          </a:prstGeom>
          <a:noFill/>
          <a:ln>
            <a:noFill/>
          </a:ln>
        </p:spPr>
      </p:pic>
      <p:pic>
        <p:nvPicPr>
          <p:cNvPr id="65" name="Google Shape;65;p14"/>
          <p:cNvPicPr preferRelativeResize="0"/>
          <p:nvPr/>
        </p:nvPicPr>
        <p:blipFill>
          <a:blip r:embed="rId5">
            <a:alphaModFix/>
          </a:blip>
          <a:stretch>
            <a:fillRect/>
          </a:stretch>
        </p:blipFill>
        <p:spPr>
          <a:xfrm>
            <a:off x="1351811" y="3858600"/>
            <a:ext cx="2255427" cy="1293950"/>
          </a:xfrm>
          <a:prstGeom prst="rect">
            <a:avLst/>
          </a:prstGeom>
          <a:noFill/>
          <a:ln>
            <a:noFill/>
          </a:ln>
        </p:spPr>
      </p:pic>
      <p:sp>
        <p:nvSpPr>
          <p:cNvPr id="66" name="Google Shape;66;p14"/>
          <p:cNvSpPr txBox="1"/>
          <p:nvPr/>
        </p:nvSpPr>
        <p:spPr>
          <a:xfrm>
            <a:off x="123875" y="4305475"/>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双向链表</a:t>
            </a:r>
            <a:endParaRPr/>
          </a:p>
        </p:txBody>
      </p:sp>
      <p:sp>
        <p:nvSpPr>
          <p:cNvPr id="67" name="Google Shape;67;p14"/>
          <p:cNvSpPr txBox="1"/>
          <p:nvPr/>
        </p:nvSpPr>
        <p:spPr>
          <a:xfrm>
            <a:off x="82575" y="3011525"/>
            <a:ext cx="9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单</a:t>
            </a:r>
            <a:r>
              <a:rPr lang="en"/>
              <a:t>链表</a:t>
            </a:r>
            <a:endParaRPr/>
          </a:p>
        </p:txBody>
      </p:sp>
      <p:sp>
        <p:nvSpPr>
          <p:cNvPr id="68" name="Google Shape;68;p14"/>
          <p:cNvSpPr txBox="1"/>
          <p:nvPr/>
        </p:nvSpPr>
        <p:spPr>
          <a:xfrm>
            <a:off x="4301700" y="208025"/>
            <a:ext cx="453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solidFill>
                  <a:schemeClr val="dk1"/>
                </a:solidFill>
              </a:rPr>
              <a:t>链表 [Linked List]：链表是由一组不必相连【不必相连：可以连续也可以不连续】的内存结构 【节点】，按特定的顺序链接在一起的抽象数据类型。</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a:t>
            </a:r>
            <a:endParaRPr/>
          </a:p>
        </p:txBody>
      </p:sp>
      <p:sp>
        <p:nvSpPr>
          <p:cNvPr id="235" name="Google Shape;235;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https://www.jianshu.com/p/73d56c3d228c</a:t>
            </a:r>
            <a:r>
              <a:rPr lang="en"/>
              <a:t> </a:t>
            </a:r>
            <a:endParaRPr/>
          </a:p>
          <a:p>
            <a:pPr indent="0" lvl="0" marL="0" rtl="0" algn="l">
              <a:spcBef>
                <a:spcPts val="1200"/>
              </a:spcBef>
              <a:spcAft>
                <a:spcPts val="1200"/>
              </a:spcAft>
              <a:buNone/>
            </a:pPr>
            <a:r>
              <a:rPr lang="en" u="sng">
                <a:solidFill>
                  <a:schemeClr val="hlink"/>
                </a:solidFill>
                <a:hlinkClick r:id="rId4"/>
              </a:rPr>
              <a:t>https://zhuanlan.zhihu.com/p/52440208</a:t>
            </a: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5"/>
          <p:cNvPicPr preferRelativeResize="0"/>
          <p:nvPr/>
        </p:nvPicPr>
        <p:blipFill>
          <a:blip r:embed="rId3">
            <a:alphaModFix/>
          </a:blip>
          <a:stretch>
            <a:fillRect/>
          </a:stretch>
        </p:blipFill>
        <p:spPr>
          <a:xfrm>
            <a:off x="1551028" y="3230325"/>
            <a:ext cx="1688400" cy="1913175"/>
          </a:xfrm>
          <a:prstGeom prst="rect">
            <a:avLst/>
          </a:prstGeom>
          <a:noFill/>
          <a:ln>
            <a:noFill/>
          </a:ln>
        </p:spPr>
      </p:pic>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链表和array比较有什么性质？</a:t>
            </a:r>
            <a:endParaRPr/>
          </a:p>
        </p:txBody>
      </p:sp>
      <p:pic>
        <p:nvPicPr>
          <p:cNvPr id="75" name="Google Shape;75;p15"/>
          <p:cNvPicPr preferRelativeResize="0"/>
          <p:nvPr/>
        </p:nvPicPr>
        <p:blipFill rotWithShape="1">
          <a:blip r:embed="rId4">
            <a:alphaModFix/>
          </a:blip>
          <a:srcRect b="0" l="0" r="2638" t="0"/>
          <a:stretch/>
        </p:blipFill>
        <p:spPr>
          <a:xfrm>
            <a:off x="3239425" y="1228150"/>
            <a:ext cx="5904576" cy="3864500"/>
          </a:xfrm>
          <a:prstGeom prst="rect">
            <a:avLst/>
          </a:prstGeom>
          <a:noFill/>
          <a:ln>
            <a:noFill/>
          </a:ln>
        </p:spPr>
      </p:pic>
      <p:sp>
        <p:nvSpPr>
          <p:cNvPr id="76" name="Google Shape;76;p15"/>
          <p:cNvSpPr txBox="1"/>
          <p:nvPr/>
        </p:nvSpPr>
        <p:spPr>
          <a:xfrm>
            <a:off x="82575" y="1042375"/>
            <a:ext cx="2889900" cy="2247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AutoNum type="arabicPeriod"/>
            </a:pPr>
            <a:r>
              <a:rPr lang="en" sz="1200">
                <a:solidFill>
                  <a:srgbClr val="212529"/>
                </a:solidFill>
                <a:highlight>
                  <a:srgbClr val="FFFFFF"/>
                </a:highlight>
                <a:latin typeface="Roboto"/>
                <a:ea typeface="Roboto"/>
                <a:cs typeface="Roboto"/>
                <a:sym typeface="Roboto"/>
              </a:rPr>
              <a:t>即便是排好序的数组，你用二分查找，时间复杂度也是 O(logn)。所以，正确的表述应该是，数组支持随机访问，根据下标随机访问的时间复杂度为 O(1)</a:t>
            </a:r>
            <a:endParaRPr sz="1200">
              <a:solidFill>
                <a:srgbClr val="212529"/>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529"/>
              </a:solidFill>
              <a:highlight>
                <a:srgbClr val="FFFFFF"/>
              </a:highlight>
              <a:latin typeface="Roboto"/>
              <a:ea typeface="Roboto"/>
              <a:cs typeface="Roboto"/>
              <a:sym typeface="Roboto"/>
            </a:endParaRPr>
          </a:p>
          <a:p>
            <a:pPr indent="-304800" lvl="0" marL="457200" rtl="0" algn="l">
              <a:spcBef>
                <a:spcPts val="0"/>
              </a:spcBef>
              <a:spcAft>
                <a:spcPts val="0"/>
              </a:spcAft>
              <a:buClr>
                <a:srgbClr val="212529"/>
              </a:buClr>
              <a:buSzPts val="1200"/>
              <a:buFont typeface="Roboto"/>
              <a:buAutoNum type="arabicPeriod"/>
            </a:pPr>
            <a:r>
              <a:rPr lang="en" sz="1200">
                <a:solidFill>
                  <a:srgbClr val="212529"/>
                </a:solidFill>
                <a:highlight>
                  <a:srgbClr val="FFFFFF"/>
                </a:highlight>
                <a:latin typeface="Roboto"/>
                <a:ea typeface="Roboto"/>
                <a:cs typeface="Roboto"/>
                <a:sym typeface="Roboto"/>
              </a:rPr>
              <a:t>如果你的代码对内存的使用非常苛刻，那数组就更适合你。因为链表中的每个结点都需要消耗额外的存储空间去存储一份指向下一个结点的指针</a:t>
            </a:r>
            <a:endParaRPr sz="1200">
              <a:solidFill>
                <a:srgbClr val="212529"/>
              </a:solidFill>
              <a:highlight>
                <a:srgbClr val="FFFFFF"/>
              </a:highlight>
              <a:latin typeface="Roboto"/>
              <a:ea typeface="Roboto"/>
              <a:cs typeface="Roboto"/>
              <a:sym typeface="Roboto"/>
            </a:endParaRPr>
          </a:p>
        </p:txBody>
      </p:sp>
      <p:pic>
        <p:nvPicPr>
          <p:cNvPr id="77" name="Google Shape;77;p15"/>
          <p:cNvPicPr preferRelativeResize="0"/>
          <p:nvPr/>
        </p:nvPicPr>
        <p:blipFill rotWithShape="1">
          <a:blip r:embed="rId5">
            <a:alphaModFix/>
          </a:blip>
          <a:srcRect b="0" l="7842" r="0" t="0"/>
          <a:stretch/>
        </p:blipFill>
        <p:spPr>
          <a:xfrm>
            <a:off x="0" y="3230325"/>
            <a:ext cx="1688400" cy="1913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3">
            <a:alphaModFix/>
          </a:blip>
          <a:srcRect b="0" l="0" r="37531" t="0"/>
          <a:stretch/>
        </p:blipFill>
        <p:spPr>
          <a:xfrm>
            <a:off x="1932925" y="0"/>
            <a:ext cx="4827001" cy="5143501"/>
          </a:xfrm>
          <a:prstGeom prst="rect">
            <a:avLst/>
          </a:prstGeom>
          <a:noFill/>
          <a:ln>
            <a:noFill/>
          </a:ln>
        </p:spPr>
      </p:pic>
      <p:sp>
        <p:nvSpPr>
          <p:cNvPr id="83" name="Google Shape;83;p16"/>
          <p:cNvSpPr txBox="1"/>
          <p:nvPr/>
        </p:nvSpPr>
        <p:spPr>
          <a:xfrm>
            <a:off x="4675225" y="185800"/>
            <a:ext cx="287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t>链表考什么？</a:t>
            </a:r>
            <a:endParaRPr b="1" sz="2000"/>
          </a:p>
        </p:txBody>
      </p:sp>
      <p:sp>
        <p:nvSpPr>
          <p:cNvPr id="84" name="Google Shape;84;p16"/>
          <p:cNvSpPr txBox="1"/>
          <p:nvPr/>
        </p:nvSpPr>
        <p:spPr>
          <a:xfrm>
            <a:off x="5738225" y="1135275"/>
            <a:ext cx="1991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rPr>
              <a:t>合并链表2个</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b="1" sz="1800">
              <a:solidFill>
                <a:srgbClr val="1155CC"/>
              </a:solidFill>
            </a:endParaRPr>
          </a:p>
          <a:p>
            <a:pPr indent="0" lvl="0" marL="0" rtl="0" algn="l">
              <a:spcBef>
                <a:spcPts val="0"/>
              </a:spcBef>
              <a:spcAft>
                <a:spcPts val="0"/>
              </a:spcAft>
              <a:buNone/>
            </a:pPr>
            <a:r>
              <a:rPr lang="en" sz="1800">
                <a:solidFill>
                  <a:srgbClr val="FF0000"/>
                </a:solidFill>
              </a:rPr>
              <a:t>合并链表k个</a:t>
            </a:r>
            <a:endParaRPr sz="1800">
              <a:solidFill>
                <a:srgbClr val="FF0000"/>
              </a:solidFill>
            </a:endParaRPr>
          </a:p>
          <a:p>
            <a:pPr indent="0" lvl="0" marL="0" rtl="0" algn="l">
              <a:spcBef>
                <a:spcPts val="0"/>
              </a:spcBef>
              <a:spcAft>
                <a:spcPts val="0"/>
              </a:spcAft>
              <a:buNone/>
            </a:pPr>
            <a:r>
              <a:rPr lang="en" sz="1800"/>
              <a:t>复制链表</a:t>
            </a:r>
            <a:endParaRPr sz="1800"/>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反转链表部分</a:t>
            </a:r>
            <a:endParaRPr b="1" sz="1800">
              <a:solidFill>
                <a:srgbClr val="38761D"/>
              </a:solidFill>
            </a:endParaRPr>
          </a:p>
          <a:p>
            <a:pPr indent="0" lvl="0" marL="0" rtl="0" algn="l">
              <a:spcBef>
                <a:spcPts val="0"/>
              </a:spcBef>
              <a:spcAft>
                <a:spcPts val="0"/>
              </a:spcAft>
              <a:buNone/>
            </a:pPr>
            <a:r>
              <a:rPr lang="en" sz="1800">
                <a:solidFill>
                  <a:srgbClr val="FF0000"/>
                </a:solidFill>
              </a:rPr>
              <a:t>合并链表</a:t>
            </a:r>
            <a:endParaRPr sz="1800">
              <a:solidFill>
                <a:srgbClr val="FF0000"/>
              </a:solidFill>
            </a:endParaRPr>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删除元素</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结构转换</a:t>
            </a:r>
            <a:endParaRPr sz="1800"/>
          </a:p>
          <a:p>
            <a:pPr indent="0" lvl="0" marL="0" rtl="0" algn="l">
              <a:spcBef>
                <a:spcPts val="0"/>
              </a:spcBef>
              <a:spcAft>
                <a:spcPts val="0"/>
              </a:spcAft>
              <a:buNone/>
            </a:pPr>
            <a:r>
              <a:rPr b="1" lang="en" sz="1800">
                <a:solidFill>
                  <a:srgbClr val="1155CC"/>
                </a:solidFill>
              </a:rPr>
              <a:t>反转链表</a:t>
            </a:r>
            <a:endParaRPr sz="1800"/>
          </a:p>
          <a:p>
            <a:pPr indent="0" lvl="0" marL="0" rtl="0" algn="l">
              <a:spcBef>
                <a:spcPts val="0"/>
              </a:spcBef>
              <a:spcAft>
                <a:spcPts val="0"/>
              </a:spcAft>
              <a:buNone/>
            </a:pPr>
            <a:r>
              <a:rPr lang="en" sz="1800"/>
              <a:t>遍历链表</a:t>
            </a:r>
            <a:endParaRPr sz="1800"/>
          </a:p>
          <a:p>
            <a:pPr indent="0" lvl="0" marL="0" rtl="0" algn="l">
              <a:spcBef>
                <a:spcPts val="0"/>
              </a:spcBef>
              <a:spcAft>
                <a:spcPts val="0"/>
              </a:spcAft>
              <a:buNone/>
            </a:pPr>
            <a:r>
              <a:rPr lang="en" sz="1800"/>
              <a:t>删除元素</a:t>
            </a:r>
            <a:endParaRPr sz="1800"/>
          </a:p>
        </p:txBody>
      </p:sp>
      <p:pic>
        <p:nvPicPr>
          <p:cNvPr id="85" name="Google Shape;85;p16"/>
          <p:cNvPicPr preferRelativeResize="0"/>
          <p:nvPr/>
        </p:nvPicPr>
        <p:blipFill rotWithShape="1">
          <a:blip r:embed="rId3">
            <a:alphaModFix/>
          </a:blip>
          <a:srcRect b="0" l="74224" r="0" t="0"/>
          <a:stretch/>
        </p:blipFill>
        <p:spPr>
          <a:xfrm>
            <a:off x="7152301" y="0"/>
            <a:ext cx="1991700" cy="5143501"/>
          </a:xfrm>
          <a:prstGeom prst="rect">
            <a:avLst/>
          </a:prstGeom>
          <a:noFill/>
          <a:ln>
            <a:noFill/>
          </a:ln>
        </p:spPr>
      </p:pic>
      <p:sp>
        <p:nvSpPr>
          <p:cNvPr id="86" name="Google Shape;86;p16"/>
          <p:cNvSpPr txBox="1"/>
          <p:nvPr>
            <p:ph idx="1" type="body"/>
          </p:nvPr>
        </p:nvSpPr>
        <p:spPr>
          <a:xfrm>
            <a:off x="0" y="2148675"/>
            <a:ext cx="2402700" cy="1711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FF0000"/>
              </a:buClr>
              <a:buSzPts val="1600"/>
              <a:buAutoNum type="arabicPeriod"/>
            </a:pPr>
            <a:r>
              <a:rPr b="1" lang="en" sz="1600">
                <a:solidFill>
                  <a:srgbClr val="FF0000"/>
                </a:solidFill>
              </a:rPr>
              <a:t>翻转链表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双指针合并链表</a:t>
            </a:r>
            <a:endParaRPr b="1" sz="1600">
              <a:solidFill>
                <a:srgbClr val="FF0000"/>
              </a:solidFill>
            </a:endParaRPr>
          </a:p>
          <a:p>
            <a:pPr indent="-330200" lvl="0" marL="457200" rtl="0" algn="l">
              <a:spcBef>
                <a:spcPts val="0"/>
              </a:spcBef>
              <a:spcAft>
                <a:spcPts val="0"/>
              </a:spcAft>
              <a:buClr>
                <a:srgbClr val="FF0000"/>
              </a:buClr>
              <a:buSzPts val="1600"/>
              <a:buAutoNum type="arabicPeriod"/>
            </a:pPr>
            <a:r>
              <a:rPr b="1" lang="en" sz="1600">
                <a:solidFill>
                  <a:srgbClr val="FF0000"/>
                </a:solidFill>
              </a:rPr>
              <a:t>找环</a:t>
            </a:r>
            <a:endParaRPr b="1" sz="1600">
              <a:solidFill>
                <a:srgbClr val="FF0000"/>
              </a:solidFill>
            </a:endParaRPr>
          </a:p>
          <a:p>
            <a:pPr indent="-330200" lvl="0" marL="457200" rtl="0" algn="l">
              <a:spcBef>
                <a:spcPts val="0"/>
              </a:spcBef>
              <a:spcAft>
                <a:spcPts val="0"/>
              </a:spcAft>
              <a:buSzPts val="1600"/>
              <a:buAutoNum type="arabicPeriod"/>
            </a:pPr>
            <a:r>
              <a:rPr lang="en" sz="1600"/>
              <a:t>删除node</a:t>
            </a:r>
            <a:endParaRPr sz="1600"/>
          </a:p>
          <a:p>
            <a:pPr indent="-330200" lvl="0" marL="457200" rtl="0" algn="l">
              <a:spcBef>
                <a:spcPts val="0"/>
              </a:spcBef>
              <a:spcAft>
                <a:spcPts val="0"/>
              </a:spcAft>
              <a:buSzPts val="1600"/>
              <a:buAutoNum type="arabicPeriod"/>
            </a:pPr>
            <a:r>
              <a:rPr lang="en" sz="1600"/>
              <a:t>结构转换</a:t>
            </a:r>
            <a:endParaRPr sz="1600"/>
          </a:p>
        </p:txBody>
      </p:sp>
      <p:sp>
        <p:nvSpPr>
          <p:cNvPr id="87" name="Google Shape;87;p16"/>
          <p:cNvSpPr txBox="1"/>
          <p:nvPr>
            <p:ph type="title"/>
          </p:nvPr>
        </p:nvSpPr>
        <p:spPr>
          <a:xfrm>
            <a:off x="63975" y="1135275"/>
            <a:ext cx="1814400" cy="96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链表的基础知识是什么？</a:t>
            </a:r>
            <a:endParaRPr sz="21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0" y="0"/>
            <a:ext cx="3516776" cy="5143501"/>
          </a:xfrm>
          <a:prstGeom prst="rect">
            <a:avLst/>
          </a:prstGeom>
          <a:noFill/>
          <a:ln>
            <a:noFill/>
          </a:ln>
        </p:spPr>
      </p:pic>
      <p:pic>
        <p:nvPicPr>
          <p:cNvPr id="93" name="Google Shape;93;p17"/>
          <p:cNvPicPr preferRelativeResize="0"/>
          <p:nvPr/>
        </p:nvPicPr>
        <p:blipFill>
          <a:blip r:embed="rId4">
            <a:alphaModFix/>
          </a:blip>
          <a:stretch>
            <a:fillRect/>
          </a:stretch>
        </p:blipFill>
        <p:spPr>
          <a:xfrm>
            <a:off x="4630125" y="0"/>
            <a:ext cx="3516774" cy="1978184"/>
          </a:xfrm>
          <a:prstGeom prst="rect">
            <a:avLst/>
          </a:prstGeom>
          <a:noFill/>
          <a:ln>
            <a:noFill/>
          </a:ln>
        </p:spPr>
      </p:pic>
      <p:pic>
        <p:nvPicPr>
          <p:cNvPr id="94" name="Google Shape;94;p17"/>
          <p:cNvPicPr preferRelativeResize="0"/>
          <p:nvPr/>
        </p:nvPicPr>
        <p:blipFill>
          <a:blip r:embed="rId5">
            <a:alphaModFix/>
          </a:blip>
          <a:stretch>
            <a:fillRect/>
          </a:stretch>
        </p:blipFill>
        <p:spPr>
          <a:xfrm>
            <a:off x="3800853" y="1407250"/>
            <a:ext cx="5343150" cy="3736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8"/>
          <p:cNvPicPr preferRelativeResize="0"/>
          <p:nvPr/>
        </p:nvPicPr>
        <p:blipFill>
          <a:blip r:embed="rId3">
            <a:alphaModFix/>
          </a:blip>
          <a:stretch>
            <a:fillRect/>
          </a:stretch>
        </p:blipFill>
        <p:spPr>
          <a:xfrm>
            <a:off x="4245125" y="1971700"/>
            <a:ext cx="4089350" cy="3171799"/>
          </a:xfrm>
          <a:prstGeom prst="rect">
            <a:avLst/>
          </a:prstGeom>
          <a:noFill/>
          <a:ln>
            <a:noFill/>
          </a:ln>
        </p:spPr>
      </p:pic>
      <p:pic>
        <p:nvPicPr>
          <p:cNvPr id="100" name="Google Shape;100;p18"/>
          <p:cNvPicPr preferRelativeResize="0"/>
          <p:nvPr/>
        </p:nvPicPr>
        <p:blipFill>
          <a:blip r:embed="rId4">
            <a:alphaModFix/>
          </a:blip>
          <a:stretch>
            <a:fillRect/>
          </a:stretch>
        </p:blipFill>
        <p:spPr>
          <a:xfrm>
            <a:off x="0" y="0"/>
            <a:ext cx="3784225" cy="5143499"/>
          </a:xfrm>
          <a:prstGeom prst="rect">
            <a:avLst/>
          </a:prstGeom>
          <a:noFill/>
          <a:ln>
            <a:noFill/>
          </a:ln>
        </p:spPr>
      </p:pic>
      <p:pic>
        <p:nvPicPr>
          <p:cNvPr id="101" name="Google Shape;101;p18"/>
          <p:cNvPicPr preferRelativeResize="0"/>
          <p:nvPr/>
        </p:nvPicPr>
        <p:blipFill rotWithShape="1">
          <a:blip r:embed="rId5">
            <a:alphaModFix/>
          </a:blip>
          <a:srcRect b="78034" l="0" r="0" t="0"/>
          <a:stretch/>
        </p:blipFill>
        <p:spPr>
          <a:xfrm>
            <a:off x="4245125" y="0"/>
            <a:ext cx="4898875" cy="635500"/>
          </a:xfrm>
          <a:prstGeom prst="rect">
            <a:avLst/>
          </a:prstGeom>
          <a:noFill/>
          <a:ln>
            <a:noFill/>
          </a:ln>
        </p:spPr>
      </p:pic>
      <p:pic>
        <p:nvPicPr>
          <p:cNvPr id="102" name="Google Shape;102;p18"/>
          <p:cNvPicPr preferRelativeResize="0"/>
          <p:nvPr/>
        </p:nvPicPr>
        <p:blipFill rotWithShape="1">
          <a:blip r:embed="rId5">
            <a:alphaModFix/>
          </a:blip>
          <a:srcRect b="43189" l="0" r="0" t="39180"/>
          <a:stretch/>
        </p:blipFill>
        <p:spPr>
          <a:xfrm>
            <a:off x="4245125" y="681200"/>
            <a:ext cx="4898875" cy="510073"/>
          </a:xfrm>
          <a:prstGeom prst="rect">
            <a:avLst/>
          </a:prstGeom>
          <a:noFill/>
          <a:ln>
            <a:noFill/>
          </a:ln>
        </p:spPr>
      </p:pic>
      <p:pic>
        <p:nvPicPr>
          <p:cNvPr id="103" name="Google Shape;103;p18"/>
          <p:cNvPicPr preferRelativeResize="0"/>
          <p:nvPr/>
        </p:nvPicPr>
        <p:blipFill rotWithShape="1">
          <a:blip r:embed="rId5">
            <a:alphaModFix/>
          </a:blip>
          <a:srcRect b="0" l="0" r="0" t="70845"/>
          <a:stretch/>
        </p:blipFill>
        <p:spPr>
          <a:xfrm>
            <a:off x="4245125" y="1191275"/>
            <a:ext cx="4898875" cy="8434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rotWithShape="1">
          <a:blip r:embed="rId3">
            <a:alphaModFix/>
          </a:blip>
          <a:srcRect b="67531" l="0" r="0" t="0"/>
          <a:stretch/>
        </p:blipFill>
        <p:spPr>
          <a:xfrm>
            <a:off x="0" y="0"/>
            <a:ext cx="3999875" cy="1757276"/>
          </a:xfrm>
          <a:prstGeom prst="rect">
            <a:avLst/>
          </a:prstGeom>
          <a:noFill/>
          <a:ln>
            <a:noFill/>
          </a:ln>
        </p:spPr>
      </p:pic>
      <p:pic>
        <p:nvPicPr>
          <p:cNvPr id="109" name="Google Shape;109;p19"/>
          <p:cNvPicPr preferRelativeResize="0"/>
          <p:nvPr/>
        </p:nvPicPr>
        <p:blipFill>
          <a:blip r:embed="rId4">
            <a:alphaModFix/>
          </a:blip>
          <a:stretch>
            <a:fillRect/>
          </a:stretch>
        </p:blipFill>
        <p:spPr>
          <a:xfrm>
            <a:off x="5044816" y="0"/>
            <a:ext cx="4099185" cy="5143499"/>
          </a:xfrm>
          <a:prstGeom prst="rect">
            <a:avLst/>
          </a:prstGeom>
          <a:noFill/>
          <a:ln>
            <a:noFill/>
          </a:ln>
        </p:spPr>
      </p:pic>
      <p:pic>
        <p:nvPicPr>
          <p:cNvPr id="110" name="Google Shape;110;p19"/>
          <p:cNvPicPr preferRelativeResize="0"/>
          <p:nvPr/>
        </p:nvPicPr>
        <p:blipFill rotWithShape="1">
          <a:blip r:embed="rId3">
            <a:alphaModFix/>
          </a:blip>
          <a:srcRect b="0" l="0" r="0" t="61039"/>
          <a:stretch/>
        </p:blipFill>
        <p:spPr>
          <a:xfrm>
            <a:off x="0" y="1757275"/>
            <a:ext cx="2922224" cy="1540550"/>
          </a:xfrm>
          <a:prstGeom prst="rect">
            <a:avLst/>
          </a:prstGeom>
          <a:noFill/>
          <a:ln>
            <a:noFill/>
          </a:ln>
        </p:spPr>
      </p:pic>
      <p:pic>
        <p:nvPicPr>
          <p:cNvPr id="111" name="Google Shape;111;p19"/>
          <p:cNvPicPr preferRelativeResize="0"/>
          <p:nvPr/>
        </p:nvPicPr>
        <p:blipFill>
          <a:blip r:embed="rId5">
            <a:alphaModFix/>
          </a:blip>
          <a:stretch>
            <a:fillRect/>
          </a:stretch>
        </p:blipFill>
        <p:spPr>
          <a:xfrm>
            <a:off x="0" y="3327990"/>
            <a:ext cx="2922225" cy="1815510"/>
          </a:xfrm>
          <a:prstGeom prst="rect">
            <a:avLst/>
          </a:prstGeom>
          <a:noFill/>
          <a:ln>
            <a:noFill/>
          </a:ln>
        </p:spPr>
      </p:pic>
      <p:pic>
        <p:nvPicPr>
          <p:cNvPr id="112" name="Google Shape;112;p19"/>
          <p:cNvPicPr preferRelativeResize="0"/>
          <p:nvPr/>
        </p:nvPicPr>
        <p:blipFill>
          <a:blip r:embed="rId6">
            <a:alphaModFix/>
          </a:blip>
          <a:stretch>
            <a:fillRect/>
          </a:stretch>
        </p:blipFill>
        <p:spPr>
          <a:xfrm>
            <a:off x="2389100" y="3463400"/>
            <a:ext cx="2586601" cy="1680100"/>
          </a:xfrm>
          <a:prstGeom prst="rect">
            <a:avLst/>
          </a:prstGeom>
          <a:noFill/>
          <a:ln>
            <a:noFill/>
          </a:ln>
        </p:spPr>
      </p:pic>
      <p:sp>
        <p:nvSpPr>
          <p:cNvPr id="113" name="Google Shape;113;p19"/>
          <p:cNvSpPr txBox="1"/>
          <p:nvPr/>
        </p:nvSpPr>
        <p:spPr>
          <a:xfrm>
            <a:off x="3119675" y="1727675"/>
            <a:ext cx="181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iterative O(1) space</a:t>
            </a:r>
            <a:endParaRPr/>
          </a:p>
          <a:p>
            <a:pPr indent="0" lvl="0" marL="0" rtl="0" algn="l">
              <a:spcBef>
                <a:spcPts val="0"/>
              </a:spcBef>
              <a:spcAft>
                <a:spcPts val="0"/>
              </a:spcAft>
              <a:buNone/>
            </a:pPr>
            <a:r>
              <a:rPr lang="en"/>
              <a:t>复用前一道题</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recursive左下角解法</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0"/>
          <p:cNvPicPr preferRelativeResize="0"/>
          <p:nvPr/>
        </p:nvPicPr>
        <p:blipFill rotWithShape="1">
          <a:blip r:embed="rId3">
            <a:alphaModFix/>
          </a:blip>
          <a:srcRect b="0" l="1574" r="0" t="6785"/>
          <a:stretch/>
        </p:blipFill>
        <p:spPr>
          <a:xfrm>
            <a:off x="0" y="0"/>
            <a:ext cx="4572000" cy="878687"/>
          </a:xfrm>
          <a:prstGeom prst="rect">
            <a:avLst/>
          </a:prstGeom>
          <a:noFill/>
          <a:ln>
            <a:noFill/>
          </a:ln>
        </p:spPr>
      </p:pic>
      <p:pic>
        <p:nvPicPr>
          <p:cNvPr id="119" name="Google Shape;119;p20"/>
          <p:cNvPicPr preferRelativeResize="0"/>
          <p:nvPr/>
        </p:nvPicPr>
        <p:blipFill>
          <a:blip r:embed="rId4">
            <a:alphaModFix/>
          </a:blip>
          <a:stretch>
            <a:fillRect/>
          </a:stretch>
        </p:blipFill>
        <p:spPr>
          <a:xfrm>
            <a:off x="0" y="1328988"/>
            <a:ext cx="4618850" cy="2842375"/>
          </a:xfrm>
          <a:prstGeom prst="rect">
            <a:avLst/>
          </a:prstGeom>
          <a:noFill/>
          <a:ln>
            <a:noFill/>
          </a:ln>
        </p:spPr>
      </p:pic>
      <p:pic>
        <p:nvPicPr>
          <p:cNvPr id="120" name="Google Shape;120;p20"/>
          <p:cNvPicPr preferRelativeResize="0"/>
          <p:nvPr/>
        </p:nvPicPr>
        <p:blipFill>
          <a:blip r:embed="rId5">
            <a:alphaModFix/>
          </a:blip>
          <a:stretch>
            <a:fillRect/>
          </a:stretch>
        </p:blipFill>
        <p:spPr>
          <a:xfrm>
            <a:off x="4572000" y="1329000"/>
            <a:ext cx="4571999" cy="3814506"/>
          </a:xfrm>
          <a:prstGeom prst="rect">
            <a:avLst/>
          </a:prstGeom>
          <a:noFill/>
          <a:ln>
            <a:noFill/>
          </a:ln>
        </p:spPr>
      </p:pic>
      <p:sp>
        <p:nvSpPr>
          <p:cNvPr id="121" name="Google Shape;121;p20"/>
          <p:cNvSpPr txBox="1"/>
          <p:nvPr/>
        </p:nvSpPr>
        <p:spPr>
          <a:xfrm>
            <a:off x="2261850" y="829275"/>
            <a:ext cx="461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另外两种解法，直接对前k个进行反转再recursive去做</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1"/>
          <p:cNvPicPr preferRelativeResize="0"/>
          <p:nvPr/>
        </p:nvPicPr>
        <p:blipFill rotWithShape="1">
          <a:blip r:embed="rId3">
            <a:alphaModFix/>
          </a:blip>
          <a:srcRect b="68095" l="0" r="0" t="0"/>
          <a:stretch/>
        </p:blipFill>
        <p:spPr>
          <a:xfrm>
            <a:off x="0" y="0"/>
            <a:ext cx="3532500" cy="1640975"/>
          </a:xfrm>
          <a:prstGeom prst="rect">
            <a:avLst/>
          </a:prstGeom>
          <a:noFill/>
          <a:ln>
            <a:noFill/>
          </a:ln>
        </p:spPr>
      </p:pic>
      <p:sp>
        <p:nvSpPr>
          <p:cNvPr id="127" name="Google Shape;127;p21"/>
          <p:cNvSpPr txBox="1"/>
          <p:nvPr/>
        </p:nvSpPr>
        <p:spPr>
          <a:xfrm>
            <a:off x="1757425" y="1579050"/>
            <a:ext cx="186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rgbClr val="FF0000"/>
                </a:solidFill>
              </a:rPr>
              <a:t>进位往后丢</a:t>
            </a:r>
            <a:endParaRPr b="1" sz="2100">
              <a:solidFill>
                <a:srgbClr val="FF0000"/>
              </a:solidFill>
            </a:endParaRPr>
          </a:p>
        </p:txBody>
      </p:sp>
      <p:pic>
        <p:nvPicPr>
          <p:cNvPr id="128" name="Google Shape;128;p21"/>
          <p:cNvPicPr preferRelativeResize="0"/>
          <p:nvPr/>
        </p:nvPicPr>
        <p:blipFill>
          <a:blip r:embed="rId4">
            <a:alphaModFix/>
          </a:blip>
          <a:stretch>
            <a:fillRect/>
          </a:stretch>
        </p:blipFill>
        <p:spPr>
          <a:xfrm>
            <a:off x="4871300" y="0"/>
            <a:ext cx="4272699" cy="2856375"/>
          </a:xfrm>
          <a:prstGeom prst="rect">
            <a:avLst/>
          </a:prstGeom>
          <a:noFill/>
          <a:ln>
            <a:noFill/>
          </a:ln>
        </p:spPr>
      </p:pic>
      <p:pic>
        <p:nvPicPr>
          <p:cNvPr id="129" name="Google Shape;129;p21"/>
          <p:cNvPicPr preferRelativeResize="0"/>
          <p:nvPr/>
        </p:nvPicPr>
        <p:blipFill>
          <a:blip r:embed="rId5">
            <a:alphaModFix/>
          </a:blip>
          <a:stretch>
            <a:fillRect/>
          </a:stretch>
        </p:blipFill>
        <p:spPr>
          <a:xfrm>
            <a:off x="4180875" y="3003275"/>
            <a:ext cx="4963124" cy="2140224"/>
          </a:xfrm>
          <a:prstGeom prst="rect">
            <a:avLst/>
          </a:prstGeom>
          <a:noFill/>
          <a:ln>
            <a:noFill/>
          </a:ln>
        </p:spPr>
      </p:pic>
      <p:pic>
        <p:nvPicPr>
          <p:cNvPr id="130" name="Google Shape;130;p21"/>
          <p:cNvPicPr preferRelativeResize="0"/>
          <p:nvPr/>
        </p:nvPicPr>
        <p:blipFill>
          <a:blip r:embed="rId6">
            <a:alphaModFix/>
          </a:blip>
          <a:stretch>
            <a:fillRect/>
          </a:stretch>
        </p:blipFill>
        <p:spPr>
          <a:xfrm>
            <a:off x="0" y="2431287"/>
            <a:ext cx="4090915" cy="1640975"/>
          </a:xfrm>
          <a:prstGeom prst="rect">
            <a:avLst/>
          </a:prstGeom>
          <a:noFill/>
          <a:ln>
            <a:noFill/>
          </a:ln>
        </p:spPr>
      </p:pic>
      <p:pic>
        <p:nvPicPr>
          <p:cNvPr id="131" name="Google Shape;131;p21"/>
          <p:cNvPicPr preferRelativeResize="0"/>
          <p:nvPr/>
        </p:nvPicPr>
        <p:blipFill rotWithShape="1">
          <a:blip r:embed="rId3">
            <a:alphaModFix/>
          </a:blip>
          <a:srcRect b="0" l="0" r="0" t="89290"/>
          <a:stretch/>
        </p:blipFill>
        <p:spPr>
          <a:xfrm>
            <a:off x="0" y="4524275"/>
            <a:ext cx="3970974" cy="61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